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9601200" cy="12801600" type="A3"/>
  <p:notesSz cx="6858000" cy="9144000"/>
  <p:defaultTextStyle>
    <a:defPPr>
      <a:defRPr lang="es-ES"/>
    </a:defPPr>
    <a:lvl1pPr marL="0" algn="l" defTabSz="639872" rtl="0" eaLnBrk="1" latinLnBrk="0" hangingPunct="1">
      <a:defRPr sz="2518" kern="1200">
        <a:solidFill>
          <a:schemeClr val="tx1"/>
        </a:solidFill>
        <a:latin typeface="+mn-lt"/>
        <a:ea typeface="+mn-ea"/>
        <a:cs typeface="+mn-cs"/>
      </a:defRPr>
    </a:lvl1pPr>
    <a:lvl2pPr marL="639872" algn="l" defTabSz="639872" rtl="0" eaLnBrk="1" latinLnBrk="0" hangingPunct="1">
      <a:defRPr sz="2518" kern="1200">
        <a:solidFill>
          <a:schemeClr val="tx1"/>
        </a:solidFill>
        <a:latin typeface="+mn-lt"/>
        <a:ea typeface="+mn-ea"/>
        <a:cs typeface="+mn-cs"/>
      </a:defRPr>
    </a:lvl2pPr>
    <a:lvl3pPr marL="1279744" algn="l" defTabSz="639872" rtl="0" eaLnBrk="1" latinLnBrk="0" hangingPunct="1">
      <a:defRPr sz="2518" kern="1200">
        <a:solidFill>
          <a:schemeClr val="tx1"/>
        </a:solidFill>
        <a:latin typeface="+mn-lt"/>
        <a:ea typeface="+mn-ea"/>
        <a:cs typeface="+mn-cs"/>
      </a:defRPr>
    </a:lvl3pPr>
    <a:lvl4pPr marL="1919616" algn="l" defTabSz="639872" rtl="0" eaLnBrk="1" latinLnBrk="0" hangingPunct="1">
      <a:defRPr sz="2518" kern="1200">
        <a:solidFill>
          <a:schemeClr val="tx1"/>
        </a:solidFill>
        <a:latin typeface="+mn-lt"/>
        <a:ea typeface="+mn-ea"/>
        <a:cs typeface="+mn-cs"/>
      </a:defRPr>
    </a:lvl4pPr>
    <a:lvl5pPr marL="2559488" algn="l" defTabSz="639872" rtl="0" eaLnBrk="1" latinLnBrk="0" hangingPunct="1">
      <a:defRPr sz="2518" kern="1200">
        <a:solidFill>
          <a:schemeClr val="tx1"/>
        </a:solidFill>
        <a:latin typeface="+mn-lt"/>
        <a:ea typeface="+mn-ea"/>
        <a:cs typeface="+mn-cs"/>
      </a:defRPr>
    </a:lvl5pPr>
    <a:lvl6pPr marL="3199360" algn="l" defTabSz="639872" rtl="0" eaLnBrk="1" latinLnBrk="0" hangingPunct="1">
      <a:defRPr sz="2518" kern="1200">
        <a:solidFill>
          <a:schemeClr val="tx1"/>
        </a:solidFill>
        <a:latin typeface="+mn-lt"/>
        <a:ea typeface="+mn-ea"/>
        <a:cs typeface="+mn-cs"/>
      </a:defRPr>
    </a:lvl6pPr>
    <a:lvl7pPr marL="3839232" algn="l" defTabSz="639872" rtl="0" eaLnBrk="1" latinLnBrk="0" hangingPunct="1">
      <a:defRPr sz="2518" kern="1200">
        <a:solidFill>
          <a:schemeClr val="tx1"/>
        </a:solidFill>
        <a:latin typeface="+mn-lt"/>
        <a:ea typeface="+mn-ea"/>
        <a:cs typeface="+mn-cs"/>
      </a:defRPr>
    </a:lvl7pPr>
    <a:lvl8pPr marL="4479104" algn="l" defTabSz="639872" rtl="0" eaLnBrk="1" latinLnBrk="0" hangingPunct="1">
      <a:defRPr sz="2518" kern="1200">
        <a:solidFill>
          <a:schemeClr val="tx1"/>
        </a:solidFill>
        <a:latin typeface="+mn-lt"/>
        <a:ea typeface="+mn-ea"/>
        <a:cs typeface="+mn-cs"/>
      </a:defRPr>
    </a:lvl8pPr>
    <a:lvl9pPr marL="5118976" algn="l" defTabSz="639872" rtl="0" eaLnBrk="1" latinLnBrk="0" hangingPunct="1">
      <a:defRPr sz="2518"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7003"/>
  </p:normalViewPr>
  <p:slideViewPr>
    <p:cSldViewPr snapToGrid="0" snapToObjects="1">
      <p:cViewPr>
        <p:scale>
          <a:sx n="50" d="100"/>
          <a:sy n="50" d="100"/>
        </p:scale>
        <p:origin x="-2628" y="-72"/>
      </p:cViewPr>
      <p:guideLst>
        <p:guide orient="horz" pos="4032"/>
        <p:guide pos="302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3608655" y="325120"/>
            <a:ext cx="5028276" cy="1127083"/>
          </a:xfrm>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Tree>
    <p:extLst>
      <p:ext uri="{BB962C8B-B14F-4D97-AF65-F5344CB8AC3E}">
        <p14:creationId xmlns:p14="http://schemas.microsoft.com/office/powerpoint/2010/main" val="17115529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543DF2EF-AA40-264A-9FB1-CDB8DC5D4A3E}"/>
              </a:ext>
            </a:extLst>
          </p:cNvPr>
          <p:cNvPicPr>
            <a:picLocks noChangeAspect="1"/>
          </p:cNvPicPr>
          <p:nvPr userDrawn="1"/>
        </p:nvPicPr>
        <p:blipFill>
          <a:blip r:embed="rId3"/>
          <a:stretch>
            <a:fillRect/>
          </a:stretch>
        </p:blipFill>
        <p:spPr>
          <a:xfrm>
            <a:off x="0" y="0"/>
            <a:ext cx="9601200" cy="1912207"/>
          </a:xfrm>
          <a:prstGeom prst="rect">
            <a:avLst/>
          </a:prstGeom>
        </p:spPr>
      </p:pic>
      <p:pic>
        <p:nvPicPr>
          <p:cNvPr id="6" name="Imagen 5">
            <a:extLst>
              <a:ext uri="{FF2B5EF4-FFF2-40B4-BE49-F238E27FC236}">
                <a16:creationId xmlns:a16="http://schemas.microsoft.com/office/drawing/2014/main" xmlns="" id="{3D64B645-7DDD-DC44-A17B-8C4D9A2F7A9E}"/>
              </a:ext>
            </a:extLst>
          </p:cNvPr>
          <p:cNvPicPr>
            <a:picLocks noChangeAspect="1"/>
          </p:cNvPicPr>
          <p:nvPr userDrawn="1"/>
        </p:nvPicPr>
        <p:blipFill>
          <a:blip r:embed="rId4"/>
          <a:stretch>
            <a:fillRect/>
          </a:stretch>
        </p:blipFill>
        <p:spPr>
          <a:xfrm>
            <a:off x="0" y="11848883"/>
            <a:ext cx="9601200" cy="952717"/>
          </a:xfrm>
          <a:prstGeom prst="rect">
            <a:avLst/>
          </a:prstGeom>
        </p:spPr>
      </p:pic>
      <p:sp>
        <p:nvSpPr>
          <p:cNvPr id="2" name="Marcador de título 1"/>
          <p:cNvSpPr>
            <a:spLocks noGrp="1"/>
          </p:cNvSpPr>
          <p:nvPr>
            <p:ph type="title"/>
          </p:nvPr>
        </p:nvSpPr>
        <p:spPr>
          <a:xfrm>
            <a:off x="3706187" y="340794"/>
            <a:ext cx="4909071" cy="1137920"/>
          </a:xfrm>
          <a:prstGeom prst="rect">
            <a:avLst/>
          </a:prstGeom>
        </p:spPr>
        <p:txBody>
          <a:bodyPr vert="horz" lIns="432054" tIns="216027" rIns="432054" bIns="216027" rtlCol="0" anchor="ctr">
            <a:normAutofit/>
          </a:bodyPr>
          <a:lstStyle/>
          <a:p>
            <a:r>
              <a:rPr lang="es-ES_tradnl" dirty="0"/>
              <a:t>Clic para editar título</a:t>
            </a:r>
            <a:endParaRPr lang="es-ES" dirty="0"/>
          </a:p>
        </p:txBody>
      </p:sp>
      <p:sp>
        <p:nvSpPr>
          <p:cNvPr id="3" name="Marcador de texto 2"/>
          <p:cNvSpPr>
            <a:spLocks noGrp="1"/>
          </p:cNvSpPr>
          <p:nvPr>
            <p:ph type="body" idx="1"/>
          </p:nvPr>
        </p:nvSpPr>
        <p:spPr>
          <a:xfrm>
            <a:off x="328724" y="2183140"/>
            <a:ext cx="8943753" cy="9781276"/>
          </a:xfrm>
          <a:prstGeom prst="rect">
            <a:avLst/>
          </a:prstGeom>
        </p:spPr>
        <p:txBody>
          <a:bodyPr vert="horz" lIns="432054" tIns="216027" rIns="432054" bIns="216027" rtlCol="0">
            <a:normAutofit/>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Tree>
    <p:extLst>
      <p:ext uri="{BB962C8B-B14F-4D97-AF65-F5344CB8AC3E}">
        <p14:creationId xmlns:p14="http://schemas.microsoft.com/office/powerpoint/2010/main" val="533371131"/>
      </p:ext>
    </p:extLst>
  </p:cSld>
  <p:clrMap bg1="lt1" tx1="dk1" bg2="lt2" tx2="dk2" accent1="accent1" accent2="accent2" accent3="accent3" accent4="accent4" accent5="accent5" accent6="accent6" hlink="hlink" folHlink="folHlink"/>
  <p:sldLayoutIdLst>
    <p:sldLayoutId id="2147483650" r:id="rId1"/>
  </p:sldLayoutIdLst>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xStyles>
    <p:titleStyle>
      <a:lvl1pPr algn="r" defTabSz="640088" rtl="0" eaLnBrk="1" latinLnBrk="0" hangingPunct="1">
        <a:spcBef>
          <a:spcPct val="0"/>
        </a:spcBef>
        <a:buNone/>
        <a:defRPr sz="3704" b="1" kern="1200">
          <a:solidFill>
            <a:srgbClr val="FFFFFF"/>
          </a:solidFill>
          <a:effectLst>
            <a:outerShdw blurRad="50800" dist="114300" dir="2700000" algn="tl" rotWithShape="0">
              <a:prstClr val="black">
                <a:alpha val="40000"/>
              </a:prstClr>
            </a:outerShdw>
          </a:effectLst>
          <a:latin typeface="+mj-lt"/>
          <a:ea typeface="+mj-ea"/>
          <a:cs typeface="+mj-cs"/>
        </a:defRPr>
      </a:lvl1pPr>
    </p:titleStyle>
    <p:bodyStyle>
      <a:lvl1pPr marL="480066" indent="-480066" algn="l" defTabSz="640088" rtl="0" eaLnBrk="1" latinLnBrk="0" hangingPunct="1">
        <a:spcBef>
          <a:spcPct val="20000"/>
        </a:spcBef>
        <a:buClr>
          <a:schemeClr val="tx2">
            <a:lumMod val="60000"/>
            <a:lumOff val="40000"/>
          </a:schemeClr>
        </a:buClr>
        <a:buSzPct val="100000"/>
        <a:buFont typeface="Lucida Grande"/>
        <a:buChar char="•"/>
        <a:defRPr sz="1956" kern="1200">
          <a:solidFill>
            <a:schemeClr val="tx2"/>
          </a:solidFill>
          <a:latin typeface="+mn-lt"/>
          <a:ea typeface="+mn-ea"/>
          <a:cs typeface="+mn-cs"/>
        </a:defRPr>
      </a:lvl1pPr>
      <a:lvl2pPr marL="1040143" indent="-400055" algn="l" defTabSz="640088" rtl="0" eaLnBrk="1" latinLnBrk="0" hangingPunct="1">
        <a:spcBef>
          <a:spcPct val="20000"/>
        </a:spcBef>
        <a:buClr>
          <a:schemeClr val="accent5">
            <a:lumMod val="60000"/>
            <a:lumOff val="40000"/>
          </a:schemeClr>
        </a:buClr>
        <a:buFont typeface="Lucida Grande"/>
        <a:buChar char="•"/>
        <a:defRPr sz="1956" kern="1200">
          <a:solidFill>
            <a:schemeClr val="tx2"/>
          </a:solidFill>
          <a:latin typeface="+mn-lt"/>
          <a:ea typeface="+mn-ea"/>
          <a:cs typeface="+mn-cs"/>
        </a:defRPr>
      </a:lvl2pPr>
      <a:lvl3pPr marL="1600220" indent="-320044" algn="l" defTabSz="640088" rtl="0" eaLnBrk="1" latinLnBrk="0" hangingPunct="1">
        <a:spcBef>
          <a:spcPct val="20000"/>
        </a:spcBef>
        <a:buClr>
          <a:schemeClr val="accent5">
            <a:lumMod val="40000"/>
            <a:lumOff val="60000"/>
          </a:schemeClr>
        </a:buClr>
        <a:buSzPct val="60000"/>
        <a:buFont typeface="Wingdings" charset="2"/>
        <a:buChar char=""/>
        <a:defRPr sz="1956" kern="1200">
          <a:solidFill>
            <a:schemeClr val="tx2"/>
          </a:solidFill>
          <a:latin typeface="+mn-lt"/>
          <a:ea typeface="+mn-ea"/>
          <a:cs typeface="+mn-cs"/>
        </a:defRPr>
      </a:lvl3pPr>
      <a:lvl4pPr marL="2240308" indent="-320044" algn="l" defTabSz="640088" rtl="0" eaLnBrk="1" latinLnBrk="0" hangingPunct="1">
        <a:spcBef>
          <a:spcPct val="20000"/>
        </a:spcBef>
        <a:buClr>
          <a:schemeClr val="accent5">
            <a:lumMod val="40000"/>
            <a:lumOff val="60000"/>
          </a:schemeClr>
        </a:buClr>
        <a:buSzPct val="60000"/>
        <a:buFont typeface="Wingdings" charset="2"/>
        <a:buChar char=""/>
        <a:defRPr sz="1956" kern="1200">
          <a:solidFill>
            <a:schemeClr val="tx2"/>
          </a:solidFill>
          <a:latin typeface="+mn-lt"/>
          <a:ea typeface="+mn-ea"/>
          <a:cs typeface="+mn-cs"/>
        </a:defRPr>
      </a:lvl4pPr>
      <a:lvl5pPr marL="2880396" indent="-320044" algn="l" defTabSz="640088" rtl="0" eaLnBrk="1" latinLnBrk="0" hangingPunct="1">
        <a:spcBef>
          <a:spcPct val="20000"/>
        </a:spcBef>
        <a:buClr>
          <a:schemeClr val="accent5">
            <a:lumMod val="40000"/>
            <a:lumOff val="60000"/>
          </a:schemeClr>
        </a:buClr>
        <a:buSzPct val="60000"/>
        <a:buFont typeface="Wingdings" charset="2"/>
        <a:buChar char=""/>
        <a:defRPr sz="1956" kern="1200">
          <a:solidFill>
            <a:schemeClr val="tx2"/>
          </a:solidFill>
          <a:latin typeface="+mn-lt"/>
          <a:ea typeface="+mn-ea"/>
          <a:cs typeface="+mn-cs"/>
        </a:defRPr>
      </a:lvl5pPr>
      <a:lvl6pPr marL="3520484" indent="-320044" algn="l" defTabSz="640088" rtl="0" eaLnBrk="1" latinLnBrk="0" hangingPunct="1">
        <a:spcBef>
          <a:spcPct val="20000"/>
        </a:spcBef>
        <a:buFont typeface="Arial"/>
        <a:buChar char="•"/>
        <a:defRPr sz="2815" kern="1200">
          <a:solidFill>
            <a:schemeClr val="tx1"/>
          </a:solidFill>
          <a:latin typeface="+mn-lt"/>
          <a:ea typeface="+mn-ea"/>
          <a:cs typeface="+mn-cs"/>
        </a:defRPr>
      </a:lvl6pPr>
      <a:lvl7pPr marL="4160572" indent="-320044" algn="l" defTabSz="640088" rtl="0" eaLnBrk="1" latinLnBrk="0" hangingPunct="1">
        <a:spcBef>
          <a:spcPct val="20000"/>
        </a:spcBef>
        <a:buFont typeface="Arial"/>
        <a:buChar char="•"/>
        <a:defRPr sz="2815" kern="1200">
          <a:solidFill>
            <a:schemeClr val="tx1"/>
          </a:solidFill>
          <a:latin typeface="+mn-lt"/>
          <a:ea typeface="+mn-ea"/>
          <a:cs typeface="+mn-cs"/>
        </a:defRPr>
      </a:lvl7pPr>
      <a:lvl8pPr marL="4800660" indent="-320044" algn="l" defTabSz="640088" rtl="0" eaLnBrk="1" latinLnBrk="0" hangingPunct="1">
        <a:spcBef>
          <a:spcPct val="20000"/>
        </a:spcBef>
        <a:buFont typeface="Arial"/>
        <a:buChar char="•"/>
        <a:defRPr sz="2815" kern="1200">
          <a:solidFill>
            <a:schemeClr val="tx1"/>
          </a:solidFill>
          <a:latin typeface="+mn-lt"/>
          <a:ea typeface="+mn-ea"/>
          <a:cs typeface="+mn-cs"/>
        </a:defRPr>
      </a:lvl8pPr>
      <a:lvl9pPr marL="5440748" indent="-320044" algn="l" defTabSz="640088" rtl="0" eaLnBrk="1" latinLnBrk="0" hangingPunct="1">
        <a:spcBef>
          <a:spcPct val="20000"/>
        </a:spcBef>
        <a:buFont typeface="Arial"/>
        <a:buChar char="•"/>
        <a:defRPr sz="2815" kern="1200">
          <a:solidFill>
            <a:schemeClr val="tx1"/>
          </a:solidFill>
          <a:latin typeface="+mn-lt"/>
          <a:ea typeface="+mn-ea"/>
          <a:cs typeface="+mn-cs"/>
        </a:defRPr>
      </a:lvl9pPr>
    </p:bodyStyle>
    <p:otherStyle>
      <a:defPPr>
        <a:defRPr lang="es-ES"/>
      </a:defPPr>
      <a:lvl1pPr marL="0" algn="l" defTabSz="640088" rtl="0" eaLnBrk="1" latinLnBrk="0" hangingPunct="1">
        <a:defRPr sz="2519" kern="1200">
          <a:solidFill>
            <a:schemeClr val="tx1"/>
          </a:solidFill>
          <a:latin typeface="+mn-lt"/>
          <a:ea typeface="+mn-ea"/>
          <a:cs typeface="+mn-cs"/>
        </a:defRPr>
      </a:lvl1pPr>
      <a:lvl2pPr marL="640088" algn="l" defTabSz="640088" rtl="0" eaLnBrk="1" latinLnBrk="0" hangingPunct="1">
        <a:defRPr sz="2519" kern="1200">
          <a:solidFill>
            <a:schemeClr val="tx1"/>
          </a:solidFill>
          <a:latin typeface="+mn-lt"/>
          <a:ea typeface="+mn-ea"/>
          <a:cs typeface="+mn-cs"/>
        </a:defRPr>
      </a:lvl2pPr>
      <a:lvl3pPr marL="1280176" algn="l" defTabSz="640088" rtl="0" eaLnBrk="1" latinLnBrk="0" hangingPunct="1">
        <a:defRPr sz="2519" kern="1200">
          <a:solidFill>
            <a:schemeClr val="tx1"/>
          </a:solidFill>
          <a:latin typeface="+mn-lt"/>
          <a:ea typeface="+mn-ea"/>
          <a:cs typeface="+mn-cs"/>
        </a:defRPr>
      </a:lvl3pPr>
      <a:lvl4pPr marL="1920264" algn="l" defTabSz="640088" rtl="0" eaLnBrk="1" latinLnBrk="0" hangingPunct="1">
        <a:defRPr sz="2519" kern="1200">
          <a:solidFill>
            <a:schemeClr val="tx1"/>
          </a:solidFill>
          <a:latin typeface="+mn-lt"/>
          <a:ea typeface="+mn-ea"/>
          <a:cs typeface="+mn-cs"/>
        </a:defRPr>
      </a:lvl4pPr>
      <a:lvl5pPr marL="2560352" algn="l" defTabSz="640088" rtl="0" eaLnBrk="1" latinLnBrk="0" hangingPunct="1">
        <a:defRPr sz="2519" kern="1200">
          <a:solidFill>
            <a:schemeClr val="tx1"/>
          </a:solidFill>
          <a:latin typeface="+mn-lt"/>
          <a:ea typeface="+mn-ea"/>
          <a:cs typeface="+mn-cs"/>
        </a:defRPr>
      </a:lvl5pPr>
      <a:lvl6pPr marL="3200440" algn="l" defTabSz="640088" rtl="0" eaLnBrk="1" latinLnBrk="0" hangingPunct="1">
        <a:defRPr sz="2519" kern="1200">
          <a:solidFill>
            <a:schemeClr val="tx1"/>
          </a:solidFill>
          <a:latin typeface="+mn-lt"/>
          <a:ea typeface="+mn-ea"/>
          <a:cs typeface="+mn-cs"/>
        </a:defRPr>
      </a:lvl6pPr>
      <a:lvl7pPr marL="3840528" algn="l" defTabSz="640088" rtl="0" eaLnBrk="1" latinLnBrk="0" hangingPunct="1">
        <a:defRPr sz="2519" kern="1200">
          <a:solidFill>
            <a:schemeClr val="tx1"/>
          </a:solidFill>
          <a:latin typeface="+mn-lt"/>
          <a:ea typeface="+mn-ea"/>
          <a:cs typeface="+mn-cs"/>
        </a:defRPr>
      </a:lvl7pPr>
      <a:lvl8pPr marL="4480616" algn="l" defTabSz="640088" rtl="0" eaLnBrk="1" latinLnBrk="0" hangingPunct="1">
        <a:defRPr sz="2519" kern="1200">
          <a:solidFill>
            <a:schemeClr val="tx1"/>
          </a:solidFill>
          <a:latin typeface="+mn-lt"/>
          <a:ea typeface="+mn-ea"/>
          <a:cs typeface="+mn-cs"/>
        </a:defRPr>
      </a:lvl8pPr>
      <a:lvl9pPr marL="5120704" algn="l" defTabSz="640088" rtl="0" eaLnBrk="1" latinLnBrk="0" hangingPunct="1">
        <a:defRPr sz="251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xmlns="" id="{C025BE10-ABC5-EE4A-82CD-532B9DBEE291}"/>
              </a:ext>
            </a:extLst>
          </p:cNvPr>
          <p:cNvSpPr>
            <a:spLocks noGrp="1"/>
          </p:cNvSpPr>
          <p:nvPr>
            <p:ph type="title"/>
          </p:nvPr>
        </p:nvSpPr>
        <p:spPr>
          <a:xfrm>
            <a:off x="2852057" y="325120"/>
            <a:ext cx="5671457" cy="1127083"/>
          </a:xfrm>
        </p:spPr>
        <p:txBody>
          <a:bodyPr lIns="0" tIns="0" rIns="0" bIns="0">
            <a:normAutofit fontScale="90000"/>
          </a:bodyPr>
          <a:lstStyle/>
          <a:p>
            <a:pPr algn="ctr"/>
            <a:r>
              <a:rPr lang="es-ES_tradnl" sz="3200" dirty="0"/>
              <a:t>I Jornada de Comorbilidad y </a:t>
            </a:r>
            <a:r>
              <a:rPr lang="es-ES_tradnl" sz="3200" dirty="0" smtClean="0"/>
              <a:t/>
            </a:r>
            <a:br>
              <a:rPr lang="es-ES_tradnl" sz="3200" dirty="0" smtClean="0"/>
            </a:br>
            <a:r>
              <a:rPr lang="es-ES_tradnl" sz="3200" dirty="0" smtClean="0"/>
              <a:t>Artritis </a:t>
            </a:r>
            <a:r>
              <a:rPr lang="es-ES_tradnl" sz="3200" dirty="0"/>
              <a:t>Reumatoide</a:t>
            </a:r>
            <a:r>
              <a:rPr lang="es-ES" sz="3200" dirty="0"/>
              <a:t/>
            </a:r>
            <a:br>
              <a:rPr lang="es-ES" sz="3200" dirty="0"/>
            </a:br>
            <a:endParaRPr lang="es-ES" sz="3000" dirty="0"/>
          </a:p>
        </p:txBody>
      </p:sp>
      <p:sp>
        <p:nvSpPr>
          <p:cNvPr id="4" name="Marcador de contenido 3">
            <a:extLst>
              <a:ext uri="{FF2B5EF4-FFF2-40B4-BE49-F238E27FC236}">
                <a16:creationId xmlns:a16="http://schemas.microsoft.com/office/drawing/2014/main" xmlns="" id="{357BCB1C-24E0-514B-BC17-D406B39B5A0D}"/>
              </a:ext>
            </a:extLst>
          </p:cNvPr>
          <p:cNvSpPr>
            <a:spLocks noGrp="1"/>
          </p:cNvSpPr>
          <p:nvPr>
            <p:ph idx="1"/>
          </p:nvPr>
        </p:nvSpPr>
        <p:spPr/>
        <p:txBody>
          <a:bodyPr>
            <a:normAutofit fontScale="70000" lnSpcReduction="20000"/>
          </a:bodyPr>
          <a:lstStyle/>
          <a:p>
            <a:r>
              <a:rPr lang="es-ES_tradnl" u="sng" smtClean="0"/>
              <a:t>ORGANIZA</a:t>
            </a:r>
            <a:endParaRPr lang="es-ES" dirty="0"/>
          </a:p>
          <a:p>
            <a:r>
              <a:rPr lang="es-ES_tradnl" dirty="0"/>
              <a:t>Servicio de Reumatología. </a:t>
            </a:r>
            <a:endParaRPr lang="es-ES" dirty="0"/>
          </a:p>
          <a:p>
            <a:r>
              <a:rPr lang="es-ES_tradnl" dirty="0"/>
              <a:t>Hospital Universitario Araba</a:t>
            </a:r>
            <a:endParaRPr lang="es-ES" dirty="0"/>
          </a:p>
          <a:p>
            <a:r>
              <a:rPr lang="es-ES_tradnl" dirty="0"/>
              <a:t>FECHA: 7 de Junio de 2018</a:t>
            </a:r>
            <a:endParaRPr lang="es-ES" dirty="0"/>
          </a:p>
          <a:p>
            <a:r>
              <a:rPr lang="es-ES_tradnl" dirty="0"/>
              <a:t>LUGAR: Hospital Universitario Araba (HUA). Edificio de Consultas Externas. 6ª planta, sala de reuniones de Reumatología</a:t>
            </a:r>
            <a:endParaRPr lang="es-ES" dirty="0"/>
          </a:p>
          <a:p>
            <a:r>
              <a:rPr lang="es-ES_tradnl" dirty="0"/>
              <a:t>ASISTENTES: Dirigido a Reumatólogos. Número de plazas: 30 (por orden de inscripción)</a:t>
            </a:r>
            <a:endParaRPr lang="es-ES" dirty="0"/>
          </a:p>
          <a:p>
            <a:r>
              <a:rPr lang="es-ES_tradnl" u="sng" dirty="0"/>
              <a:t>DIRECTOR</a:t>
            </a:r>
            <a:r>
              <a:rPr lang="es-ES_tradnl" dirty="0"/>
              <a:t>: Jaime Calvo </a:t>
            </a:r>
            <a:r>
              <a:rPr lang="es-ES_tradnl" dirty="0" err="1"/>
              <a:t>Alén</a:t>
            </a:r>
            <a:endParaRPr lang="es-ES" dirty="0"/>
          </a:p>
          <a:p>
            <a:r>
              <a:rPr lang="es-ES_tradnl" u="sng" dirty="0"/>
              <a:t>COMITÉ CIENTIFICO</a:t>
            </a:r>
            <a:r>
              <a:rPr lang="es-ES_tradnl" dirty="0"/>
              <a:t>: Juan Ramón de Dios, Belén </a:t>
            </a:r>
            <a:r>
              <a:rPr lang="es-ES_tradnl" dirty="0" err="1"/>
              <a:t>Alvarez</a:t>
            </a:r>
            <a:r>
              <a:rPr lang="es-ES_tradnl" dirty="0"/>
              <a:t> Rodríguez y Jaime Calvo </a:t>
            </a:r>
            <a:r>
              <a:rPr lang="es-ES_tradnl" dirty="0" err="1"/>
              <a:t>Alén</a:t>
            </a:r>
            <a:endParaRPr lang="es-ES" dirty="0"/>
          </a:p>
          <a:p>
            <a:r>
              <a:rPr lang="es-ES_tradnl" dirty="0"/>
              <a:t> </a:t>
            </a:r>
            <a:endParaRPr lang="es-ES" dirty="0"/>
          </a:p>
          <a:p>
            <a:r>
              <a:rPr lang="es-ES_tradnl" u="sng" dirty="0"/>
              <a:t>JUSTIFICACION Y OBJETIVOS</a:t>
            </a:r>
            <a:endParaRPr lang="es-ES" dirty="0"/>
          </a:p>
          <a:p>
            <a:r>
              <a:rPr lang="es-ES_tradnl" dirty="0"/>
              <a:t>Actualmente la comorbilidad es un problema de primer orden a la hora manejar los pacientes con artritis reumatoide. La incidencia de varias de estas complicaciones es elevada e incide claramente en el pronóstico final de la enfermedad reumática. Un ejemplo claro de todo esto es la concienciación por parte de la comunidad reumatológica de la asociación de la artritis reumatoide con la enfermedad cardiovascular que actualmente es la primera causa de muerte en estos enfermos y su incidencia está claramente aumentada con respecto a la población general. Otras posibles comorbilidades como la diabetes, osteoporosis , infecciones o depresión también constituyen entidades frecuentes en la artritis reumatoide y diversos trabajos han demostrado que condicionan su pronóstico. Por ello el reumatólogo debe estar capacitado para intentar reconocer estos diagnósticos de forma precoz, identificar y manejar adecuadamente sus factores de riesgo y tratar o coordinar el manejo de estas comorbilidades. Este es el objetivo de esta primera jornada de comorbilidad y AR en la que diversos especialistas en algunas de estas patología establecerán pautas de manejo práctico de las mismas para que sean integradas en la práctica clínica diaria del reumatólogo. </a:t>
            </a:r>
            <a:endParaRPr lang="es-ES" dirty="0"/>
          </a:p>
          <a:p>
            <a:r>
              <a:rPr lang="es-ES_tradnl" u="sng" dirty="0"/>
              <a:t>PROGRAMA</a:t>
            </a:r>
            <a:endParaRPr lang="es-ES" dirty="0"/>
          </a:p>
          <a:p>
            <a:r>
              <a:rPr lang="es-ES_tradnl" dirty="0"/>
              <a:t>Apertura e introducción a la jornada (16:00-16:15 h)</a:t>
            </a:r>
            <a:endParaRPr lang="es-ES" dirty="0"/>
          </a:p>
          <a:p>
            <a:pPr lvl="0"/>
            <a:r>
              <a:rPr lang="es-ES_tradnl" u="sng" dirty="0"/>
              <a:t>Ponente</a:t>
            </a:r>
            <a:r>
              <a:rPr lang="es-ES_tradnl" dirty="0"/>
              <a:t>: Jaime Calvo </a:t>
            </a:r>
            <a:r>
              <a:rPr lang="es-ES_tradnl" dirty="0" err="1"/>
              <a:t>Alén</a:t>
            </a:r>
            <a:r>
              <a:rPr lang="es-ES_tradnl" dirty="0"/>
              <a:t> (Servicio de Reumatología, HUA)</a:t>
            </a:r>
            <a:endParaRPr lang="es-ES" dirty="0"/>
          </a:p>
          <a:p>
            <a:r>
              <a:rPr lang="es-ES_tradnl" dirty="0"/>
              <a:t> </a:t>
            </a:r>
            <a:endParaRPr lang="es-ES" dirty="0"/>
          </a:p>
          <a:p>
            <a:r>
              <a:rPr lang="es-ES_tradnl" dirty="0"/>
              <a:t>Hiperlipidemias (16:15-17:15)</a:t>
            </a:r>
            <a:endParaRPr lang="es-ES" dirty="0"/>
          </a:p>
          <a:p>
            <a:pPr lvl="0"/>
            <a:r>
              <a:rPr lang="es-ES_tradnl" u="sng" dirty="0"/>
              <a:t>Ponente</a:t>
            </a:r>
            <a:r>
              <a:rPr lang="es-ES_tradnl" dirty="0"/>
              <a:t>: Leire Pérez García (Servicio de Endocrinología, HUA)</a:t>
            </a:r>
            <a:endParaRPr lang="es-ES" dirty="0"/>
          </a:p>
          <a:p>
            <a:r>
              <a:rPr lang="es-ES_tradnl" dirty="0"/>
              <a:t> </a:t>
            </a:r>
            <a:endParaRPr lang="es-ES" dirty="0"/>
          </a:p>
          <a:p>
            <a:r>
              <a:rPr lang="es-ES_tradnl" dirty="0"/>
              <a:t>Diabetes inducida por corticoides (17:15-18:15)</a:t>
            </a:r>
            <a:endParaRPr lang="es-ES" dirty="0"/>
          </a:p>
          <a:p>
            <a:pPr lvl="0"/>
            <a:r>
              <a:rPr lang="es-ES_tradnl" u="sng" dirty="0"/>
              <a:t>Ponente</a:t>
            </a:r>
            <a:r>
              <a:rPr lang="es-ES_tradnl" dirty="0"/>
              <a:t>: Gonzalo Maldonado Castro (Servicio de Endocrinología, HUA)</a:t>
            </a:r>
            <a:endParaRPr lang="es-ES" dirty="0"/>
          </a:p>
          <a:p>
            <a:r>
              <a:rPr lang="es-ES_tradnl" dirty="0"/>
              <a:t> </a:t>
            </a:r>
            <a:endParaRPr lang="es-ES" dirty="0"/>
          </a:p>
          <a:p>
            <a:r>
              <a:rPr lang="es-ES_tradnl" dirty="0"/>
              <a:t>Pausa café</a:t>
            </a:r>
            <a:endParaRPr lang="es-ES" dirty="0"/>
          </a:p>
          <a:p>
            <a:r>
              <a:rPr lang="es-ES_tradnl" dirty="0"/>
              <a:t> </a:t>
            </a:r>
            <a:endParaRPr lang="es-ES" dirty="0"/>
          </a:p>
          <a:p>
            <a:r>
              <a:rPr lang="es-ES_tradnl" dirty="0"/>
              <a:t>Hipertensión arterial (18:30-19:30)</a:t>
            </a:r>
            <a:endParaRPr lang="es-ES" dirty="0"/>
          </a:p>
          <a:p>
            <a:pPr lvl="0"/>
            <a:r>
              <a:rPr lang="es-ES_tradnl" u="sng" dirty="0"/>
              <a:t>Ponente</a:t>
            </a:r>
            <a:r>
              <a:rPr lang="es-ES_tradnl" dirty="0"/>
              <a:t>: Oscar García Uriarte (Servicio de Nefrología, HUA)</a:t>
            </a:r>
            <a:endParaRPr lang="es-ES" dirty="0"/>
          </a:p>
          <a:p>
            <a:r>
              <a:rPr lang="es-ES_tradnl" dirty="0"/>
              <a:t> </a:t>
            </a:r>
            <a:endParaRPr lang="es-ES" dirty="0"/>
          </a:p>
          <a:p>
            <a:r>
              <a:rPr lang="es-ES_tradnl" dirty="0"/>
              <a:t>Depresión (19:30- 20:30)</a:t>
            </a:r>
            <a:endParaRPr lang="es-ES" dirty="0"/>
          </a:p>
          <a:p>
            <a:pPr lvl="0"/>
            <a:r>
              <a:rPr lang="es-ES_tradnl" u="sng" dirty="0"/>
              <a:t>Ponente</a:t>
            </a:r>
            <a:r>
              <a:rPr lang="es-ES_tradnl" dirty="0"/>
              <a:t>: Ana González Pinto (Servicio de Psiquiatría, HUA)</a:t>
            </a:r>
            <a:endParaRPr lang="es-ES" dirty="0"/>
          </a:p>
          <a:p>
            <a:r>
              <a:rPr lang="es-ES_tradnl" dirty="0"/>
              <a:t> </a:t>
            </a:r>
            <a:endParaRPr lang="es-ES" dirty="0"/>
          </a:p>
          <a:p>
            <a:r>
              <a:rPr lang="es-ES_tradnl" dirty="0"/>
              <a:t>Coloquio y cierre (20:30-21:00)</a:t>
            </a:r>
            <a:endParaRPr lang="es-ES" dirty="0"/>
          </a:p>
          <a:p>
            <a:pPr lvl="0"/>
            <a:r>
              <a:rPr lang="es-ES_tradnl" u="sng" dirty="0"/>
              <a:t>Moderador</a:t>
            </a:r>
            <a:r>
              <a:rPr lang="es-ES_tradnl" dirty="0"/>
              <a:t>: Jaime Calvo </a:t>
            </a:r>
            <a:r>
              <a:rPr lang="es-ES_tradnl" dirty="0" err="1"/>
              <a:t>Alén</a:t>
            </a:r>
            <a:endParaRPr lang="es-ES" dirty="0"/>
          </a:p>
          <a:p>
            <a:endParaRPr lang="es-ES" dirty="0"/>
          </a:p>
        </p:txBody>
      </p:sp>
    </p:spTree>
    <p:extLst>
      <p:ext uri="{BB962C8B-B14F-4D97-AF65-F5344CB8AC3E}">
        <p14:creationId xmlns:p14="http://schemas.microsoft.com/office/powerpoint/2010/main" val="30637418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TotalTime>
  <Words>78</Words>
  <Application>Microsoft Office PowerPoint</Application>
  <PresentationFormat>Papel A3 (297 x 420 mm)</PresentationFormat>
  <Paragraphs>32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I Jornada de Comorbilidad y  Artritis Reumatoide </vt:lpstr>
    </vt:vector>
  </TitlesOfParts>
  <Company>TFOTR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PTB MBT</dc:creator>
  <cp:lastModifiedBy>JAIME CALVO ALEN</cp:lastModifiedBy>
  <cp:revision>18</cp:revision>
  <dcterms:created xsi:type="dcterms:W3CDTF">2015-03-16T07:58:57Z</dcterms:created>
  <dcterms:modified xsi:type="dcterms:W3CDTF">2018-05-21T12:11:18Z</dcterms:modified>
</cp:coreProperties>
</file>